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37" d="100"/>
          <a:sy n="37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New Millennium Secondary School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Oct 31,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62281"/>
              </p:ext>
            </p:extLst>
          </p:nvPr>
        </p:nvGraphicFramePr>
        <p:xfrm>
          <a:off x="2651760" y="2286000"/>
          <a:ext cx="20526479" cy="7149107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Oct 31, 2023, compared against our board-approved budget July 1 budget.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Oct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$591,394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17.5% 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to:</a:t>
                      </a:r>
                    </a:p>
                    <a:p>
                      <a:pPr marL="342900" indent="-342900" algn="l">
                        <a:lnSpc>
                          <a:spcPct val="95000"/>
                        </a:lnSpc>
                        <a:spcBef>
                          <a:spcPts val="144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</a:rPr>
                        <a:t>LCFF revenues being $154,928.09 under what we budgeted – this is due to a timing of when LCFF revenues are issued</a:t>
                      </a:r>
                    </a:p>
                    <a:p>
                      <a:pPr marL="342900" indent="-342900" algn="l">
                        <a:lnSpc>
                          <a:spcPct val="95000"/>
                        </a:lnSpc>
                        <a:spcBef>
                          <a:spcPts val="144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</a:rPr>
                        <a:t>Other variances include title funding and SPED revenues which we are over compared to what we projected netting to a $20,798.06 overage in these two categories combined</a:t>
                      </a: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$1,139,780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22.6% 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to: </a:t>
                      </a:r>
                    </a:p>
                    <a:p>
                      <a:pPr marL="342900" indent="-342900" algn="l">
                        <a:lnSpc>
                          <a:spcPct val="95000"/>
                        </a:lnSpc>
                        <a:spcBef>
                          <a:spcPts val="144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</a:rPr>
                        <a:t>Personnel expenses came in $35,235.88 over budget</a:t>
                      </a:r>
                    </a:p>
                    <a:p>
                      <a:pPr marL="342900" indent="-342900" algn="l">
                        <a:lnSpc>
                          <a:spcPct val="95000"/>
                        </a:lnSpc>
                        <a:spcBef>
                          <a:spcPts val="144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</a:rPr>
                        <a:t>Space Rental/Lease expenses came in $172,194.57 largely due to incurring the lease expense upfront as well as incurring a $59,926.76 charge for Prop 39 which was discussed by Nichole in prior board meetings</a:t>
                      </a:r>
                    </a:p>
                    <a:p>
                      <a:pPr marL="342900" indent="-342900" algn="l">
                        <a:lnSpc>
                          <a:spcPct val="95000"/>
                        </a:lnSpc>
                        <a:spcBef>
                          <a:spcPts val="144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</a:rPr>
                        <a:t>Educational consultants is $52,704.16 underbudget however this will come in closer to the projected total once invoices get processed</a:t>
                      </a: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($548,385)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157.9%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47001"/>
              </p:ext>
            </p:extLst>
          </p:nvPr>
        </p:nvGraphicFramePr>
        <p:xfrm>
          <a:off x="2604239" y="9303048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 of Oct 31, 2023, we had total cash of $2,494,434, short-term liabilities of $739,424, and long-term liabilities of $26,592. The ending fund balance is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$1,797,099.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11/8/2023 12:47:14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3.4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337.3 %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10.1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2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11/8/2023 12:47:09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2023-2024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$481,405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$636,333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($154,928)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$2,372,087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$1,890,682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$21,420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$29,056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($7,635)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$165,040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13.0 %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$143,619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$58,336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$2,556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$55,780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$324,071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18.0 %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$265,735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$30,233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$49,070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($18,837)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$190,242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15.9 %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$160,009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$591,394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$717,015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($125,621)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$3,051,440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19.4 %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$2,460,046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2023-2024, July - October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571990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$255,373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$255,719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$346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$903,468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28.3 %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$648,095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$130,537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$141,686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$11,149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$426,766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30.6 %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$296,229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$169,772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$123,040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($46,731)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$370,604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45.8 %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$200,832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$555,681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$520,445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($35,236)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$1,700,838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32.7 %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$1,145,156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$107,519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$87,500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($20,019)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$292,500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36.8 %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$184,981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$446,936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$284,832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($162,104)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$852,969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52.4 %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$406,033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Outgo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$29,643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$36,892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$7,249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$111,117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26.7 %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$81,474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$584,098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$409,223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($174,875)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$1,256,586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46.5 %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$672,488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$1,139,780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$929,669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($210,111)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$2,957,424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38.5 %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$1,817,644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($548,385)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($212,654)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($335,732)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$94,016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-583.3 %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$642,402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$591,394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$1,139,780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($548,385)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11/8/2023 12:47:15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20" cy="4823795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$1,956,307.49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$1,997,146.23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$2,001,150.32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$2,129,907.84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$2,412,549.16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$2,469,092.50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$2,593,072.78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$2,784,315.41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$2,609,773.95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$2,884,071.81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$2,705,357.64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$2,762,272.08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60" cy="4823795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$2,623,310.90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$2,553,470.70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$2,525,272.11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$2,494,433.53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$2,479,462.00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$2,543,482.00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$2,482,546.00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$2,405,953.00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$2,506,495.00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$2,453,917.00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$2,389,654.00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$2,818,772.00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11/8/2023 12:47:15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78" cy="5815572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$43,204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$2,494,434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$2,537,637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Accumulated Depreciation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($4,736)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$30,214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$25,478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$2,563,115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80" cy="7741902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$27,183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$712,241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$739,424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$26,592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$26,592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$766,016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($548,385)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($548,385)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$2,345,485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$2,345,485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$2,563,115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42416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3.4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2023-2024 - October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11/8/2023 12:47:15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80861"/>
              </p:ext>
            </p:extLst>
          </p:nvPr>
        </p:nvGraphicFramePr>
        <p:xfrm>
          <a:off x="9823500" y="2584079"/>
          <a:ext cx="659628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Dennis Nguyen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dnguyen@csmci.com</a:t>
                      </a:r>
                      <a:endParaRPr lang="en-US" sz="1800" b="0" i="0" u="none" strike="noStrike" dirty="0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6539"/>
              </p:ext>
            </p:extLst>
          </p:nvPr>
        </p:nvGraphicFramePr>
        <p:xfrm>
          <a:off x="9823500" y="4355998"/>
          <a:ext cx="653976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lang="en-US"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Nick Miller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nmiller@csmci.com</a:t>
                      </a:r>
                      <a:endParaRPr lang="en-US" sz="1800" b="0" i="0" u="none" strike="noStrike" dirty="0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29430"/>
              </p:ext>
            </p:extLst>
          </p:nvPr>
        </p:nvGraphicFramePr>
        <p:xfrm>
          <a:off x="17055451" y="4400638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Jane Folnsbee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mfolnsbee@csmci.com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82196"/>
              </p:ext>
            </p:extLst>
          </p:nvPr>
        </p:nvGraphicFramePr>
        <p:xfrm>
          <a:off x="17063730" y="2584079"/>
          <a:ext cx="653976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Divisional Director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Peter Balfour</a:t>
                      </a:r>
                      <a:br>
                        <a:rPr dirty="0"/>
                      </a:br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pbalfour@csmci.com</a:t>
                      </a:r>
                      <a:endParaRPr lang="en-US" sz="1800" b="0" i="0" u="none" strike="noStrike" dirty="0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11/8/2023 12:47:15 PM for New Millennium Secondary School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19" cy="8017920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11/29/2023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Webinar #5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UPK expenditure survey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12/13/2023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Annual Financial Audit Report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First Interim Financial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Learning Recovery Emergency Block Grant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Charter School Revolving Loan applications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1/13/2024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CARES, ESSER, ESSER II, ESSER III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1/15/2024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P-1 Attendance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1/19/2024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Several special education reports due; timing and steps vary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1/24/2024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#6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1/31/2024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Cash Management Data Collection (CMDC)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ASES attendance and expenditure reports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2/1/2024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Accountability Report Card (SARC) due in CDE portal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11/8/2023 12:47:16 PM for New Millennium Secondary School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11/8/2023 12:47:14 PM for New Millennium Secondary School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1289</Words>
  <Application>Microsoft Office PowerPoint</Application>
  <PresentationFormat>Custom</PresentationFormat>
  <Paragraphs>339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Miller</dc:creator>
  <cp:lastModifiedBy>Nick Miller</cp:lastModifiedBy>
  <cp:revision>8</cp:revision>
  <dcterms:modified xsi:type="dcterms:W3CDTF">2023-11-09T01:31:08Z</dcterms:modified>
</cp:coreProperties>
</file>