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4" r:id="rId2"/>
  </p:sldMasterIdLst>
  <p:notesMasterIdLst>
    <p:notesMasterId r:id="rId12"/>
  </p:notesMasterIdLst>
  <p:sldIdLst>
    <p:sldId id="256" r:id="rId3"/>
    <p:sldId id="257" r:id="rId4"/>
    <p:sldId id="258" r:id="rId5"/>
    <p:sldId id="259" r:id="rId6"/>
    <p:sldId id="260" r:id="rId7"/>
    <p:sldId id="261" r:id="rId8"/>
    <p:sldId id="262" r:id="rId9"/>
    <p:sldId id="263" r:id="rId10"/>
    <p:sldId id="264" r:id="rId11"/>
  </p:sldIdLst>
  <p:sldSz cx="9144000" cy="5143500" type="screen16x9"/>
  <p:notesSz cx="6858000" cy="9144000"/>
  <p:embeddedFontLst>
    <p:embeddedFont>
      <p:font typeface="Calibri" panose="020F0502020204030204" pitchFamily="34" charset="0"/>
      <p:regular r:id="rId13"/>
      <p:bold r:id="rId14"/>
      <p:italic r:id="rId15"/>
      <p:boldItalic r:id="rId16"/>
    </p:embeddedFont>
    <p:embeddedFont>
      <p:font typeface="Century Gothic" panose="020B0502020202020204" pitchFamily="34" charset="0"/>
      <p:regular r:id="rId17"/>
      <p:bold r:id="rId18"/>
      <p:italic r:id="rId19"/>
      <p:boldItalic r:id="rId20"/>
    </p:embeddedFont>
    <p:embeddedFont>
      <p:font typeface="Instrument Sans SemiBold" panose="020B0604020202020204" charset="0"/>
      <p:regular r:id="rId21"/>
      <p:bold r:id="rId22"/>
      <p:italic r:id="rId23"/>
      <p:boldItalic r:id="rId24"/>
    </p:embeddedFont>
    <p:embeddedFont>
      <p:font typeface="Poppins" panose="020B0604020202020204" charset="0"/>
      <p:bold r:id="rId25"/>
      <p:boldItalic r:id="rId26"/>
    </p:embeddedFont>
    <p:embeddedFont>
      <p:font typeface="Poppins Medium" panose="020B060402020202020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393" y="45"/>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1.xml"/><Relationship Id="rId21" Type="http://schemas.openxmlformats.org/officeDocument/2006/relationships/font" Target="fonts/font9.fntdata"/><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2.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font" Target="fonts/font7.fntdata"/><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78d509c483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g378d509c483_0_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78d509c483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78d509c483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78d509c483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78d509c483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8d509c483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78d509c483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78d509c483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78d509c483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78d509c483_0_4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78d509c483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78d509c483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78d509c483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78d509c483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378d509c483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7" name="Google Shape;97;p2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99" name="Google Shape;9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a:endParaRPr/>
          </a:p>
        </p:txBody>
      </p:sp>
      <p:sp>
        <p:nvSpPr>
          <p:cNvPr id="100" name="Google Shape;10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01"/>
        <p:cNvGrpSpPr/>
        <p:nvPr/>
      </p:nvGrpSpPr>
      <p:grpSpPr>
        <a:xfrm>
          <a:off x="0" y="0"/>
          <a:ext cx="0" cy="0"/>
          <a:chOff x="0" y="0"/>
          <a:chExt cx="0" cy="0"/>
        </a:xfrm>
      </p:grpSpPr>
      <p:sp>
        <p:nvSpPr>
          <p:cNvPr id="102" name="Google Shape;102;p26"/>
          <p:cNvSpPr txBox="1">
            <a:spLocks noGrp="1"/>
          </p:cNvSpPr>
          <p:nvPr>
            <p:ph type="title"/>
          </p:nvPr>
        </p:nvSpPr>
        <p:spPr>
          <a:xfrm>
            <a:off x="628650" y="273844"/>
            <a:ext cx="8286900" cy="994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26"/>
          <p:cNvSpPr txBox="1">
            <a:spLocks noGrp="1"/>
          </p:cNvSpPr>
          <p:nvPr>
            <p:ph type="sldNum" idx="12"/>
          </p:nvPr>
        </p:nvSpPr>
        <p:spPr>
          <a:xfrm>
            <a:off x="7315200" y="171450"/>
            <a:ext cx="799800" cy="2739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ver">
  <p:cSld name="BLANK_2">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291800" y="465200"/>
            <a:ext cx="5666400" cy="2047800"/>
          </a:xfrm>
          <a:prstGeom prst="rect">
            <a:avLst/>
          </a:prstGeom>
        </p:spPr>
        <p:txBody>
          <a:bodyPr spcFirstLastPara="1" wrap="square" lIns="0" tIns="0" rIns="0" bIns="0" anchor="t" anchorCtr="0">
            <a:normAutofit/>
          </a:bodyPr>
          <a:lstStyle>
            <a:lvl1pPr lvl="0">
              <a:lnSpc>
                <a:spcPct val="85000"/>
              </a:lnSpc>
              <a:spcBef>
                <a:spcPts val="0"/>
              </a:spcBef>
              <a:spcAft>
                <a:spcPts val="0"/>
              </a:spcAft>
              <a:buClr>
                <a:schemeClr val="lt1"/>
              </a:buClr>
              <a:buSzPts val="6000"/>
              <a:buFont typeface="Instrument Sans SemiBold"/>
              <a:buNone/>
              <a:defRPr sz="6000"/>
            </a:lvl1pPr>
            <a:lvl2pPr lvl="1">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2pPr>
            <a:lvl3pPr lvl="2">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3pPr>
            <a:lvl4pPr lvl="3">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4pPr>
            <a:lvl5pPr lvl="4">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5pPr>
            <a:lvl6pPr lvl="5">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6pPr>
            <a:lvl7pPr lvl="6">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7pPr>
            <a:lvl8pPr lvl="7">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8pPr>
            <a:lvl9pPr lvl="8">
              <a:lnSpc>
                <a:spcPct val="85000"/>
              </a:lnSpc>
              <a:spcBef>
                <a:spcPts val="0"/>
              </a:spcBef>
              <a:spcAft>
                <a:spcPts val="0"/>
              </a:spcAft>
              <a:buClr>
                <a:schemeClr val="lt1"/>
              </a:buClr>
              <a:buSzPts val="6000"/>
              <a:buFont typeface="Instrument Sans SemiBold"/>
              <a:buNone/>
              <a:defRPr sz="6000">
                <a:solidFill>
                  <a:schemeClr val="lt1"/>
                </a:solidFill>
                <a:latin typeface="Instrument Sans SemiBold"/>
                <a:ea typeface="Instrument Sans SemiBold"/>
                <a:cs typeface="Instrument Sans SemiBold"/>
                <a:sym typeface="Instrument Sans SemiBold"/>
              </a:defRPr>
            </a:lvl9pPr>
          </a:lstStyle>
          <a:p>
            <a:endParaRPr/>
          </a:p>
        </p:txBody>
      </p:sp>
      <p:grpSp>
        <p:nvGrpSpPr>
          <p:cNvPr id="106" name="Google Shape;106;p27"/>
          <p:cNvGrpSpPr/>
          <p:nvPr/>
        </p:nvGrpSpPr>
        <p:grpSpPr>
          <a:xfrm>
            <a:off x="5689900" y="0"/>
            <a:ext cx="2908801" cy="5143500"/>
            <a:chOff x="5689900" y="0"/>
            <a:chExt cx="2908801" cy="5143500"/>
          </a:xfrm>
        </p:grpSpPr>
        <p:pic>
          <p:nvPicPr>
            <p:cNvPr id="107" name="Google Shape;107;p27"/>
            <p:cNvPicPr preferRelativeResize="0"/>
            <p:nvPr/>
          </p:nvPicPr>
          <p:blipFill rotWithShape="1">
            <a:blip r:embed="rId2">
              <a:alphaModFix/>
            </a:blip>
            <a:srcRect b="18778"/>
            <a:stretch/>
          </p:blipFill>
          <p:spPr>
            <a:xfrm>
              <a:off x="5689900" y="2780975"/>
              <a:ext cx="2908800" cy="2362525"/>
            </a:xfrm>
            <a:prstGeom prst="rect">
              <a:avLst/>
            </a:prstGeom>
            <a:noFill/>
            <a:ln>
              <a:noFill/>
            </a:ln>
          </p:spPr>
        </p:pic>
        <p:pic>
          <p:nvPicPr>
            <p:cNvPr id="108" name="Google Shape;108;p27"/>
            <p:cNvPicPr preferRelativeResize="0"/>
            <p:nvPr/>
          </p:nvPicPr>
          <p:blipFill rotWithShape="1">
            <a:blip r:embed="rId3">
              <a:alphaModFix/>
            </a:blip>
            <a:srcRect t="25727"/>
            <a:stretch/>
          </p:blipFill>
          <p:spPr>
            <a:xfrm>
              <a:off x="5689900" y="0"/>
              <a:ext cx="2908800" cy="2160400"/>
            </a:xfrm>
            <a:prstGeom prst="rect">
              <a:avLst/>
            </a:prstGeom>
            <a:noFill/>
            <a:ln>
              <a:noFill/>
            </a:ln>
          </p:spPr>
        </p:pic>
        <p:pic>
          <p:nvPicPr>
            <p:cNvPr id="109" name="Google Shape;109;p27"/>
            <p:cNvPicPr preferRelativeResize="0"/>
            <p:nvPr/>
          </p:nvPicPr>
          <p:blipFill>
            <a:blip r:embed="rId4">
              <a:alphaModFix/>
            </a:blip>
            <a:stretch>
              <a:fillRect/>
            </a:stretch>
          </p:blipFill>
          <p:spPr>
            <a:xfrm>
              <a:off x="5689900" y="960725"/>
              <a:ext cx="2908800" cy="2908800"/>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CFE2F3"/>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8"/>
          <p:cNvPicPr preferRelativeResize="0"/>
          <p:nvPr/>
        </p:nvPicPr>
        <p:blipFill>
          <a:blip r:embed="rId3">
            <a:alphaModFix/>
          </a:blip>
          <a:stretch>
            <a:fillRect/>
          </a:stretch>
        </p:blipFill>
        <p:spPr>
          <a:xfrm>
            <a:off x="182400" y="245213"/>
            <a:ext cx="8839198" cy="442266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8"/>
        <p:cNvGrpSpPr/>
        <p:nvPr/>
      </p:nvGrpSpPr>
      <p:grpSpPr>
        <a:xfrm>
          <a:off x="0" y="0"/>
          <a:ext cx="0" cy="0"/>
          <a:chOff x="0" y="0"/>
          <a:chExt cx="0" cy="0"/>
        </a:xfrm>
      </p:grpSpPr>
      <p:sp>
        <p:nvSpPr>
          <p:cNvPr id="119" name="Google Shape;119;p29"/>
          <p:cNvSpPr/>
          <p:nvPr/>
        </p:nvSpPr>
        <p:spPr>
          <a:xfrm rot="8964001">
            <a:off x="2090281" y="183648"/>
            <a:ext cx="819314" cy="173425"/>
          </a:xfrm>
          <a:custGeom>
            <a:avLst/>
            <a:gdLst/>
            <a:ahLst/>
            <a:cxnLst/>
            <a:rect l="l" t="t" r="r" b="b"/>
            <a:pathLst>
              <a:path w="3033197" h="642041" extrusionOk="0">
                <a:moveTo>
                  <a:pt x="3014086" y="368169"/>
                </a:moveTo>
                <a:cubicBezTo>
                  <a:pt x="3010930" y="378701"/>
                  <a:pt x="3005663" y="388638"/>
                  <a:pt x="2998185" y="397059"/>
                </a:cubicBezTo>
                <a:cubicBezTo>
                  <a:pt x="2931497"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0" name="Google Shape;120;p29"/>
          <p:cNvSpPr/>
          <p:nvPr/>
        </p:nvSpPr>
        <p:spPr>
          <a:xfrm rot="-965449">
            <a:off x="-369265" y="1281921"/>
            <a:ext cx="820787" cy="173737"/>
          </a:xfrm>
          <a:custGeom>
            <a:avLst/>
            <a:gdLst/>
            <a:ahLst/>
            <a:cxnLst/>
            <a:rect l="l" t="t" r="r" b="b"/>
            <a:pathLst>
              <a:path w="3033197" h="642041" extrusionOk="0">
                <a:moveTo>
                  <a:pt x="3014086" y="368169"/>
                </a:moveTo>
                <a:cubicBezTo>
                  <a:pt x="3010930" y="378701"/>
                  <a:pt x="3005663" y="388638"/>
                  <a:pt x="2998185" y="397059"/>
                </a:cubicBezTo>
                <a:cubicBezTo>
                  <a:pt x="2931497" y="472176"/>
                  <a:pt x="2836975" y="522827"/>
                  <a:pt x="2763775" y="591867"/>
                </a:cubicBezTo>
                <a:cubicBezTo>
                  <a:pt x="2710575" y="642041"/>
                  <a:pt x="2663525" y="527415"/>
                  <a:pt x="2706916" y="486490"/>
                </a:cubicBezTo>
                <a:cubicBezTo>
                  <a:pt x="2743045" y="452415"/>
                  <a:pt x="2784379" y="422807"/>
                  <a:pt x="2824999" y="392527"/>
                </a:cubicBezTo>
                <a:cubicBezTo>
                  <a:pt x="2362933" y="384081"/>
                  <a:pt x="2016353" y="379346"/>
                  <a:pt x="1592345" y="378908"/>
                </a:cubicBezTo>
                <a:cubicBezTo>
                  <a:pt x="1095019" y="378438"/>
                  <a:pt x="596257" y="375898"/>
                  <a:pt x="100811" y="424981"/>
                </a:cubicBezTo>
                <a:cubicBezTo>
                  <a:pt x="28227" y="432172"/>
                  <a:pt x="0" y="337039"/>
                  <a:pt x="82377" y="328879"/>
                </a:cubicBezTo>
                <a:cubicBezTo>
                  <a:pt x="577823" y="279797"/>
                  <a:pt x="1076585" y="282336"/>
                  <a:pt x="1573912" y="282806"/>
                </a:cubicBezTo>
                <a:cubicBezTo>
                  <a:pt x="2016353" y="283254"/>
                  <a:pt x="2364985" y="288153"/>
                  <a:pt x="2837288" y="296965"/>
                </a:cubicBezTo>
                <a:cubicBezTo>
                  <a:pt x="2776337" y="238209"/>
                  <a:pt x="2709547" y="184033"/>
                  <a:pt x="2641499" y="137691"/>
                </a:cubicBezTo>
                <a:cubicBezTo>
                  <a:pt x="2584967" y="99191"/>
                  <a:pt x="2661474" y="0"/>
                  <a:pt x="2710886" y="33652"/>
                </a:cubicBezTo>
                <a:cubicBezTo>
                  <a:pt x="2821363" y="108890"/>
                  <a:pt x="2929555" y="199696"/>
                  <a:pt x="3016535" y="301696"/>
                </a:cubicBezTo>
                <a:cubicBezTo>
                  <a:pt x="3033197" y="321235"/>
                  <a:pt x="3028400" y="347199"/>
                  <a:pt x="3014086" y="368169"/>
                </a:cubicBezTo>
                <a:close/>
              </a:path>
            </a:pathLst>
          </a:custGeom>
          <a:solidFill>
            <a:srgbClr val="000000"/>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21" name="Google Shape;121;p29"/>
          <p:cNvSpPr/>
          <p:nvPr/>
        </p:nvSpPr>
        <p:spPr>
          <a:xfrm rot="10107923">
            <a:off x="2144681" y="1883796"/>
            <a:ext cx="847080" cy="452803"/>
          </a:xfrm>
          <a:custGeom>
            <a:avLst/>
            <a:gdLst/>
            <a:ahLst/>
            <a:cxnLst/>
            <a:rect l="l" t="t" r="r" b="b"/>
            <a:pathLst>
              <a:path w="1693821" h="905424" extrusionOk="0">
                <a:moveTo>
                  <a:pt x="0" y="0"/>
                </a:moveTo>
                <a:lnTo>
                  <a:pt x="1693821" y="0"/>
                </a:lnTo>
                <a:lnTo>
                  <a:pt x="1693821" y="905424"/>
                </a:lnTo>
                <a:lnTo>
                  <a:pt x="0" y="905424"/>
                </a:lnTo>
                <a:lnTo>
                  <a:pt x="0" y="0"/>
                </a:lnTo>
                <a:close/>
              </a:path>
            </a:pathLst>
          </a:custGeom>
          <a:blipFill rotWithShape="1">
            <a:blip r:embed="rId3">
              <a:alphaModFix/>
            </a:blip>
            <a:stretch>
              <a:fillRect/>
            </a:stretch>
          </a:blipFill>
          <a:ln>
            <a:noFill/>
          </a:ln>
        </p:spPr>
      </p:sp>
      <p:sp>
        <p:nvSpPr>
          <p:cNvPr id="122" name="Google Shape;122;p29"/>
          <p:cNvSpPr/>
          <p:nvPr/>
        </p:nvSpPr>
        <p:spPr>
          <a:xfrm rot="3397668">
            <a:off x="-406046" y="-108490"/>
            <a:ext cx="954169" cy="289721"/>
          </a:xfrm>
          <a:custGeom>
            <a:avLst/>
            <a:gdLst/>
            <a:ahLst/>
            <a:cxnLst/>
            <a:rect l="l" t="t" r="r" b="b"/>
            <a:pathLst>
              <a:path w="1908601" h="579521" extrusionOk="0">
                <a:moveTo>
                  <a:pt x="0" y="0"/>
                </a:moveTo>
                <a:lnTo>
                  <a:pt x="1908601" y="0"/>
                </a:lnTo>
                <a:lnTo>
                  <a:pt x="1908601" y="579520"/>
                </a:lnTo>
                <a:lnTo>
                  <a:pt x="0" y="579520"/>
                </a:lnTo>
                <a:lnTo>
                  <a:pt x="0" y="0"/>
                </a:lnTo>
                <a:close/>
              </a:path>
            </a:pathLst>
          </a:custGeom>
          <a:blipFill rotWithShape="1">
            <a:blip r:embed="rId4">
              <a:alphaModFix/>
            </a:blip>
            <a:stretch>
              <a:fillRect/>
            </a:stretch>
          </a:blipFill>
          <a:ln>
            <a:noFill/>
          </a:ln>
        </p:spPr>
      </p:sp>
      <p:sp>
        <p:nvSpPr>
          <p:cNvPr id="123" name="Google Shape;123;p29"/>
          <p:cNvSpPr/>
          <p:nvPr/>
        </p:nvSpPr>
        <p:spPr>
          <a:xfrm>
            <a:off x="455240" y="0"/>
            <a:ext cx="1652624" cy="2245983"/>
          </a:xfrm>
          <a:custGeom>
            <a:avLst/>
            <a:gdLst/>
            <a:ahLst/>
            <a:cxnLst/>
            <a:rect l="l" t="t" r="r" b="b"/>
            <a:pathLst>
              <a:path w="3305248" h="4491965" extrusionOk="0">
                <a:moveTo>
                  <a:pt x="0" y="0"/>
                </a:moveTo>
                <a:lnTo>
                  <a:pt x="3305248" y="0"/>
                </a:lnTo>
                <a:lnTo>
                  <a:pt x="3305248" y="4491965"/>
                </a:lnTo>
                <a:lnTo>
                  <a:pt x="0" y="4491965"/>
                </a:lnTo>
                <a:lnTo>
                  <a:pt x="0" y="0"/>
                </a:lnTo>
                <a:close/>
              </a:path>
            </a:pathLst>
          </a:custGeom>
          <a:blipFill rotWithShape="1">
            <a:blip r:embed="rId5">
              <a:alphaModFix/>
            </a:blip>
            <a:stretch>
              <a:fillRect l="-2149"/>
            </a:stretch>
          </a:blipFill>
          <a:ln>
            <a:noFill/>
          </a:ln>
        </p:spPr>
      </p:sp>
      <p:sp>
        <p:nvSpPr>
          <p:cNvPr id="124" name="Google Shape;124;p29"/>
          <p:cNvSpPr/>
          <p:nvPr/>
        </p:nvSpPr>
        <p:spPr>
          <a:xfrm>
            <a:off x="112116" y="4198477"/>
            <a:ext cx="1766580" cy="861345"/>
          </a:xfrm>
          <a:custGeom>
            <a:avLst/>
            <a:gdLst/>
            <a:ahLst/>
            <a:cxnLst/>
            <a:rect l="l" t="t" r="r" b="b"/>
            <a:pathLst>
              <a:path w="3533160" h="1722690" extrusionOk="0">
                <a:moveTo>
                  <a:pt x="0" y="0"/>
                </a:moveTo>
                <a:lnTo>
                  <a:pt x="3533160" y="0"/>
                </a:lnTo>
                <a:lnTo>
                  <a:pt x="3533160" y="1722690"/>
                </a:lnTo>
                <a:lnTo>
                  <a:pt x="0" y="1722690"/>
                </a:lnTo>
                <a:lnTo>
                  <a:pt x="0" y="0"/>
                </a:lnTo>
                <a:close/>
              </a:path>
            </a:pathLst>
          </a:custGeom>
          <a:blipFill rotWithShape="1">
            <a:blip r:embed="rId6">
              <a:alphaModFix/>
            </a:blip>
            <a:stretch>
              <a:fillRect/>
            </a:stretch>
          </a:blipFill>
          <a:ln>
            <a:noFill/>
          </a:ln>
        </p:spPr>
      </p:sp>
      <p:sp>
        <p:nvSpPr>
          <p:cNvPr id="125" name="Google Shape;125;p29"/>
          <p:cNvSpPr/>
          <p:nvPr/>
        </p:nvSpPr>
        <p:spPr>
          <a:xfrm>
            <a:off x="1970752" y="3884051"/>
            <a:ext cx="1175772" cy="1175772"/>
          </a:xfrm>
          <a:custGeom>
            <a:avLst/>
            <a:gdLst/>
            <a:ahLst/>
            <a:cxnLst/>
            <a:rect l="l" t="t" r="r" b="b"/>
            <a:pathLst>
              <a:path w="2351543" h="2351543" extrusionOk="0">
                <a:moveTo>
                  <a:pt x="0" y="0"/>
                </a:moveTo>
                <a:lnTo>
                  <a:pt x="2351543" y="0"/>
                </a:lnTo>
                <a:lnTo>
                  <a:pt x="2351543" y="2351543"/>
                </a:lnTo>
                <a:lnTo>
                  <a:pt x="0" y="2351543"/>
                </a:lnTo>
                <a:lnTo>
                  <a:pt x="0" y="0"/>
                </a:lnTo>
                <a:close/>
              </a:path>
            </a:pathLst>
          </a:custGeom>
          <a:blipFill rotWithShape="1">
            <a:blip r:embed="rId7">
              <a:alphaModFix/>
            </a:blip>
            <a:stretch>
              <a:fillRect/>
            </a:stretch>
          </a:blipFill>
          <a:ln>
            <a:noFill/>
          </a:ln>
        </p:spPr>
      </p:sp>
      <p:sp>
        <p:nvSpPr>
          <p:cNvPr id="126" name="Google Shape;126;p29"/>
          <p:cNvSpPr/>
          <p:nvPr/>
        </p:nvSpPr>
        <p:spPr>
          <a:xfrm>
            <a:off x="2036373" y="2640259"/>
            <a:ext cx="1110151" cy="1110151"/>
          </a:xfrm>
          <a:custGeom>
            <a:avLst/>
            <a:gdLst/>
            <a:ahLst/>
            <a:cxnLst/>
            <a:rect l="l" t="t" r="r" b="b"/>
            <a:pathLst>
              <a:path w="2220302" h="2220302" extrusionOk="0">
                <a:moveTo>
                  <a:pt x="0" y="0"/>
                </a:moveTo>
                <a:lnTo>
                  <a:pt x="2220302" y="0"/>
                </a:lnTo>
                <a:lnTo>
                  <a:pt x="2220302" y="2220301"/>
                </a:lnTo>
                <a:lnTo>
                  <a:pt x="0" y="2220301"/>
                </a:lnTo>
                <a:lnTo>
                  <a:pt x="0" y="0"/>
                </a:lnTo>
                <a:close/>
              </a:path>
            </a:pathLst>
          </a:custGeom>
          <a:blipFill rotWithShape="1">
            <a:blip r:embed="rId8">
              <a:alphaModFix/>
            </a:blip>
            <a:stretch>
              <a:fillRect/>
            </a:stretch>
          </a:blipFill>
          <a:ln>
            <a:noFill/>
          </a:ln>
        </p:spPr>
      </p:sp>
      <p:sp>
        <p:nvSpPr>
          <p:cNvPr id="127" name="Google Shape;127;p29"/>
          <p:cNvSpPr/>
          <p:nvPr/>
        </p:nvSpPr>
        <p:spPr>
          <a:xfrm>
            <a:off x="304289" y="3195334"/>
            <a:ext cx="1382235" cy="946831"/>
          </a:xfrm>
          <a:custGeom>
            <a:avLst/>
            <a:gdLst/>
            <a:ahLst/>
            <a:cxnLst/>
            <a:rect l="l" t="t" r="r" b="b"/>
            <a:pathLst>
              <a:path w="2764471" h="1893662" extrusionOk="0">
                <a:moveTo>
                  <a:pt x="0" y="0"/>
                </a:moveTo>
                <a:lnTo>
                  <a:pt x="2764471" y="0"/>
                </a:lnTo>
                <a:lnTo>
                  <a:pt x="2764471" y="1893663"/>
                </a:lnTo>
                <a:lnTo>
                  <a:pt x="0" y="1893663"/>
                </a:lnTo>
                <a:lnTo>
                  <a:pt x="0" y="0"/>
                </a:lnTo>
                <a:close/>
              </a:path>
            </a:pathLst>
          </a:custGeom>
          <a:blipFill rotWithShape="1">
            <a:blip r:embed="rId9">
              <a:alphaModFix/>
            </a:blip>
            <a:stretch>
              <a:fillRect/>
            </a:stretch>
          </a:blipFill>
          <a:ln>
            <a:noFill/>
          </a:ln>
        </p:spPr>
      </p:sp>
      <p:sp>
        <p:nvSpPr>
          <p:cNvPr id="128" name="Google Shape;128;p29"/>
          <p:cNvSpPr txBox="1"/>
          <p:nvPr/>
        </p:nvSpPr>
        <p:spPr>
          <a:xfrm>
            <a:off x="3276528" y="490538"/>
            <a:ext cx="5732700" cy="4839900"/>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 sz="1200" b="1" i="0" u="none" strike="noStrike" cap="none">
                <a:solidFill>
                  <a:srgbClr val="000000"/>
                </a:solidFill>
                <a:latin typeface="Poppins"/>
                <a:ea typeface="Poppins"/>
                <a:cs typeface="Poppins"/>
                <a:sym typeface="Poppins"/>
              </a:rPr>
              <a:t>A little about me: Been an educator for the last 27 years </a:t>
            </a:r>
            <a:r>
              <a:rPr lang="en" sz="1200" b="0" i="0" u="none" strike="noStrike" cap="none">
                <a:solidFill>
                  <a:srgbClr val="000000"/>
                </a:solidFill>
                <a:latin typeface="Poppins Medium"/>
                <a:ea typeface="Poppins Medium"/>
                <a:cs typeface="Poppins Medium"/>
                <a:sym typeface="Poppins Medium"/>
              </a:rPr>
              <a:t>(my first real job) I taught Social Science, Health, and P.E. I have had the pleasure of being able to have a variety of experiences and positions in education (Teacher, Football, Wrestling, and Track Coach, Athletic Director, Dean of Students, Assistant Principal, </a:t>
            </a:r>
            <a:r>
              <a:rPr lang="en" sz="1200" b="1" i="0" u="none" strike="noStrike" cap="none">
                <a:solidFill>
                  <a:srgbClr val="000000"/>
                </a:solidFill>
                <a:latin typeface="Poppins"/>
                <a:ea typeface="Poppins"/>
                <a:cs typeface="Poppins"/>
                <a:sym typeface="Poppins"/>
              </a:rPr>
              <a:t>Principal, Coordinator, and Director. </a:t>
            </a:r>
            <a:endParaRPr sz="700"/>
          </a:p>
          <a:p>
            <a:pPr marL="0" marR="0" lvl="0" indent="0" algn="l" rtl="0">
              <a:lnSpc>
                <a:spcPct val="140016"/>
              </a:lnSpc>
              <a:spcBef>
                <a:spcPts val="0"/>
              </a:spcBef>
              <a:spcAft>
                <a:spcPts val="0"/>
              </a:spcAft>
              <a:buNone/>
            </a:pPr>
            <a:endParaRPr sz="1200" b="1" i="0" u="none" strike="noStrike" cap="none">
              <a:solidFill>
                <a:srgbClr val="000000"/>
              </a:solidFill>
              <a:latin typeface="Poppins"/>
              <a:ea typeface="Poppins"/>
              <a:cs typeface="Poppins"/>
              <a:sym typeface="Poppins"/>
            </a:endParaRPr>
          </a:p>
          <a:p>
            <a:pPr marL="0" marR="0" lvl="0" indent="0" algn="l" rtl="0">
              <a:lnSpc>
                <a:spcPct val="140016"/>
              </a:lnSpc>
              <a:spcBef>
                <a:spcPts val="0"/>
              </a:spcBef>
              <a:spcAft>
                <a:spcPts val="0"/>
              </a:spcAft>
              <a:buNone/>
            </a:pPr>
            <a:r>
              <a:rPr lang="en" sz="1200" b="1" i="0" u="none" strike="noStrike" cap="none">
                <a:solidFill>
                  <a:srgbClr val="000000"/>
                </a:solidFill>
                <a:latin typeface="Poppins"/>
                <a:ea typeface="Poppins"/>
                <a:cs typeface="Poppins"/>
                <a:sym typeface="Poppins"/>
              </a:rPr>
              <a:t>I have worked as a district administrator and County Administrator, I have literally taught every grade level in some capacity. I am also an Adjunct Professor teaching single subject credentialing classes and 21st Century Learning to aspiring teacher and administrators. I also have a small educational consulting business. </a:t>
            </a:r>
            <a:endParaRPr sz="700"/>
          </a:p>
          <a:p>
            <a:pPr marL="0" marR="0" lvl="0" indent="0" algn="l" rtl="0">
              <a:lnSpc>
                <a:spcPct val="140016"/>
              </a:lnSpc>
              <a:spcBef>
                <a:spcPts val="0"/>
              </a:spcBef>
              <a:spcAft>
                <a:spcPts val="0"/>
              </a:spcAft>
              <a:buNone/>
            </a:pPr>
            <a:endParaRPr sz="1200" b="1" i="0" u="none" strike="noStrike" cap="none">
              <a:solidFill>
                <a:srgbClr val="000000"/>
              </a:solidFill>
              <a:latin typeface="Poppins"/>
              <a:ea typeface="Poppins"/>
              <a:cs typeface="Poppins"/>
              <a:sym typeface="Poppins"/>
            </a:endParaRPr>
          </a:p>
          <a:p>
            <a:pPr marL="0" marR="0" lvl="0" indent="0" algn="l" rtl="0">
              <a:lnSpc>
                <a:spcPct val="140016"/>
              </a:lnSpc>
              <a:spcBef>
                <a:spcPts val="0"/>
              </a:spcBef>
              <a:spcAft>
                <a:spcPts val="0"/>
              </a:spcAft>
              <a:buNone/>
            </a:pPr>
            <a:r>
              <a:rPr lang="en" sz="1200" b="1" i="0" u="none" strike="noStrike" cap="none">
                <a:solidFill>
                  <a:srgbClr val="000000"/>
                </a:solidFill>
                <a:latin typeface="Poppins"/>
                <a:ea typeface="Poppins"/>
                <a:cs typeface="Poppins"/>
                <a:sym typeface="Poppins"/>
              </a:rPr>
              <a:t>I got my doctorate from Brandman University with a focus on Servant Leadership and my masters and bachelors for CSU Chico. I played college football at Western Kentucky University (Outside linebacker.)</a:t>
            </a:r>
            <a:endParaRPr sz="700"/>
          </a:p>
          <a:p>
            <a:pPr marL="0" marR="0" lvl="0" indent="0" algn="l" rtl="0">
              <a:lnSpc>
                <a:spcPct val="140016"/>
              </a:lnSpc>
              <a:spcBef>
                <a:spcPts val="0"/>
              </a:spcBef>
              <a:spcAft>
                <a:spcPts val="0"/>
              </a:spcAft>
              <a:buNone/>
            </a:pPr>
            <a:endParaRPr sz="1200" b="1" i="0" u="none" strike="noStrike" cap="none">
              <a:solidFill>
                <a:srgbClr val="000000"/>
              </a:solidFill>
              <a:latin typeface="Poppins"/>
              <a:ea typeface="Poppins"/>
              <a:cs typeface="Poppins"/>
              <a:sym typeface="Poppins"/>
            </a:endParaRPr>
          </a:p>
          <a:p>
            <a:pPr marL="0" marR="0" lvl="0" indent="0" algn="l" rtl="0">
              <a:lnSpc>
                <a:spcPct val="140016"/>
              </a:lnSpc>
              <a:spcBef>
                <a:spcPts val="0"/>
              </a:spcBef>
              <a:spcAft>
                <a:spcPts val="0"/>
              </a:spcAft>
              <a:buNone/>
            </a:pPr>
            <a:r>
              <a:rPr lang="en" sz="1200" b="1" i="0" u="none" strike="noStrike" cap="none">
                <a:solidFill>
                  <a:srgbClr val="000000"/>
                </a:solidFill>
                <a:latin typeface="Poppins"/>
                <a:ea typeface="Poppins"/>
                <a:cs typeface="Poppins"/>
                <a:sym typeface="Poppins"/>
              </a:rPr>
              <a:t>I was born and raised in Compton, Ca and attended Dominguez High School.</a:t>
            </a:r>
            <a:endParaRPr sz="700"/>
          </a:p>
          <a:p>
            <a:pPr marL="0" marR="0" lvl="0" indent="0" algn="l" rtl="0">
              <a:lnSpc>
                <a:spcPct val="105994"/>
              </a:lnSpc>
              <a:spcBef>
                <a:spcPts val="0"/>
              </a:spcBef>
              <a:spcAft>
                <a:spcPts val="0"/>
              </a:spcAft>
              <a:buNone/>
            </a:pPr>
            <a:endParaRPr sz="1200" b="1" i="0" u="none" strike="noStrike" cap="none">
              <a:solidFill>
                <a:srgbClr val="000000"/>
              </a:solidFill>
              <a:latin typeface="Poppins"/>
              <a:ea typeface="Poppins"/>
              <a:cs typeface="Poppins"/>
              <a:sym typeface="Poppins"/>
            </a:endParaRPr>
          </a:p>
        </p:txBody>
      </p:sp>
      <p:sp>
        <p:nvSpPr>
          <p:cNvPr id="129" name="Google Shape;129;p29"/>
          <p:cNvSpPr/>
          <p:nvPr/>
        </p:nvSpPr>
        <p:spPr>
          <a:xfrm>
            <a:off x="304289" y="2347968"/>
            <a:ext cx="1273364" cy="847366"/>
          </a:xfrm>
          <a:custGeom>
            <a:avLst/>
            <a:gdLst/>
            <a:ahLst/>
            <a:cxnLst/>
            <a:rect l="l" t="t" r="r" b="b"/>
            <a:pathLst>
              <a:path w="2546728" h="1694732" extrusionOk="0">
                <a:moveTo>
                  <a:pt x="0" y="0"/>
                </a:moveTo>
                <a:lnTo>
                  <a:pt x="2546728" y="0"/>
                </a:lnTo>
                <a:lnTo>
                  <a:pt x="2546728" y="1694731"/>
                </a:lnTo>
                <a:lnTo>
                  <a:pt x="0" y="1694731"/>
                </a:lnTo>
                <a:lnTo>
                  <a:pt x="0" y="0"/>
                </a:lnTo>
                <a:close/>
              </a:path>
            </a:pathLst>
          </a:custGeom>
          <a:blipFill rotWithShape="1">
            <a:blip r:embed="rId10">
              <a:alphaModFix/>
            </a:blip>
            <a:stretch>
              <a:fillRect/>
            </a:stretch>
          </a:blipFill>
          <a:ln>
            <a:noFill/>
          </a:ln>
        </p:spPr>
      </p:sp>
      <p:sp>
        <p:nvSpPr>
          <p:cNvPr id="130" name="Google Shape;130;p29"/>
          <p:cNvSpPr/>
          <p:nvPr/>
        </p:nvSpPr>
        <p:spPr>
          <a:xfrm>
            <a:off x="2213772" y="1245554"/>
            <a:ext cx="565817" cy="558307"/>
          </a:xfrm>
          <a:custGeom>
            <a:avLst/>
            <a:gdLst/>
            <a:ahLst/>
            <a:cxnLst/>
            <a:rect l="l" t="t" r="r" b="b"/>
            <a:pathLst>
              <a:path w="1131635" h="1116613" extrusionOk="0">
                <a:moveTo>
                  <a:pt x="0" y="0"/>
                </a:moveTo>
                <a:lnTo>
                  <a:pt x="1131635" y="0"/>
                </a:lnTo>
                <a:lnTo>
                  <a:pt x="1131635" y="1116613"/>
                </a:lnTo>
                <a:lnTo>
                  <a:pt x="0" y="1116613"/>
                </a:lnTo>
                <a:lnTo>
                  <a:pt x="0" y="0"/>
                </a:lnTo>
                <a:close/>
              </a:path>
            </a:pathLst>
          </a:custGeom>
          <a:blipFill rotWithShape="1">
            <a:blip r:embed="rId11">
              <a:alphaModFix/>
            </a:blip>
            <a:stretch>
              <a:fillRect/>
            </a:stretch>
          </a:blipFill>
          <a:ln>
            <a:noFill/>
          </a:ln>
        </p:spPr>
      </p:sp>
      <p:sp>
        <p:nvSpPr>
          <p:cNvPr id="131" name="Google Shape;131;p29"/>
          <p:cNvSpPr/>
          <p:nvPr/>
        </p:nvSpPr>
        <p:spPr>
          <a:xfrm>
            <a:off x="1686523" y="2346877"/>
            <a:ext cx="350291" cy="393585"/>
          </a:xfrm>
          <a:custGeom>
            <a:avLst/>
            <a:gdLst/>
            <a:ahLst/>
            <a:cxnLst/>
            <a:rect l="l" t="t" r="r" b="b"/>
            <a:pathLst>
              <a:path w="787170" h="787170" extrusionOk="0">
                <a:moveTo>
                  <a:pt x="0" y="0"/>
                </a:moveTo>
                <a:lnTo>
                  <a:pt x="787170" y="0"/>
                </a:lnTo>
                <a:lnTo>
                  <a:pt x="787170" y="787169"/>
                </a:lnTo>
                <a:lnTo>
                  <a:pt x="0" y="787169"/>
                </a:lnTo>
                <a:lnTo>
                  <a:pt x="0" y="0"/>
                </a:lnTo>
                <a:close/>
              </a:path>
            </a:pathLst>
          </a:custGeom>
          <a:blipFill rotWithShape="1">
            <a:blip r:embed="rId12">
              <a:alphaModFix/>
            </a:blip>
            <a:stretch>
              <a:fillRect/>
            </a:stretch>
          </a:blipFill>
          <a:ln>
            <a:noFill/>
          </a:ln>
        </p:spPr>
      </p:sp>
      <p:sp>
        <p:nvSpPr>
          <p:cNvPr id="132" name="Google Shape;132;p29"/>
          <p:cNvSpPr/>
          <p:nvPr/>
        </p:nvSpPr>
        <p:spPr>
          <a:xfrm>
            <a:off x="2823437" y="2305825"/>
            <a:ext cx="303908" cy="265919"/>
          </a:xfrm>
          <a:custGeom>
            <a:avLst/>
            <a:gdLst/>
            <a:ahLst/>
            <a:cxnLst/>
            <a:rect l="l" t="t" r="r" b="b"/>
            <a:pathLst>
              <a:path w="1381398" h="1381398" extrusionOk="0">
                <a:moveTo>
                  <a:pt x="0" y="0"/>
                </a:moveTo>
                <a:lnTo>
                  <a:pt x="1381398" y="0"/>
                </a:lnTo>
                <a:lnTo>
                  <a:pt x="1381398" y="1381398"/>
                </a:lnTo>
                <a:lnTo>
                  <a:pt x="0" y="1381398"/>
                </a:lnTo>
                <a:lnTo>
                  <a:pt x="0" y="0"/>
                </a:lnTo>
                <a:close/>
              </a:path>
            </a:pathLst>
          </a:custGeom>
          <a:blipFill rotWithShape="1">
            <a:blip r:embed="rId13">
              <a:alphaModFix/>
            </a:blip>
            <a:stretch>
              <a:fillRect/>
            </a:stretch>
          </a:blipFill>
          <a:ln>
            <a:noFill/>
          </a:ln>
        </p:spPr>
      </p:sp>
      <p:sp>
        <p:nvSpPr>
          <p:cNvPr id="133" name="Google Shape;133;p29"/>
          <p:cNvSpPr/>
          <p:nvPr/>
        </p:nvSpPr>
        <p:spPr>
          <a:xfrm>
            <a:off x="2885501" y="1707677"/>
            <a:ext cx="304918" cy="266402"/>
          </a:xfrm>
          <a:custGeom>
            <a:avLst/>
            <a:gdLst/>
            <a:ahLst/>
            <a:cxnLst/>
            <a:rect l="l" t="t" r="r" b="b"/>
            <a:pathLst>
              <a:path w="1283866" h="1283866" extrusionOk="0">
                <a:moveTo>
                  <a:pt x="0" y="0"/>
                </a:moveTo>
                <a:lnTo>
                  <a:pt x="1283866" y="0"/>
                </a:lnTo>
                <a:lnTo>
                  <a:pt x="1283866" y="1283866"/>
                </a:lnTo>
                <a:lnTo>
                  <a:pt x="0" y="1283866"/>
                </a:lnTo>
                <a:lnTo>
                  <a:pt x="0" y="0"/>
                </a:lnTo>
                <a:close/>
              </a:path>
            </a:pathLst>
          </a:custGeom>
          <a:blipFill rotWithShape="1">
            <a:blip r:embed="rId14">
              <a:alphaModFix/>
            </a:blip>
            <a:stretch>
              <a:fillRect/>
            </a:stretch>
          </a:blipFill>
          <a:ln>
            <a:noFill/>
          </a:ln>
        </p:spPr>
      </p:sp>
      <p:sp>
        <p:nvSpPr>
          <p:cNvPr id="134" name="Google Shape;134;p29"/>
          <p:cNvSpPr txBox="1"/>
          <p:nvPr/>
        </p:nvSpPr>
        <p:spPr>
          <a:xfrm>
            <a:off x="3949630" y="22985"/>
            <a:ext cx="3647700" cy="507300"/>
          </a:xfrm>
          <a:prstGeom prst="rect">
            <a:avLst/>
          </a:prstGeom>
          <a:noFill/>
          <a:ln>
            <a:noFill/>
          </a:ln>
        </p:spPr>
        <p:txBody>
          <a:bodyPr spcFirstLastPara="1" wrap="square" lIns="0" tIns="0" rIns="0" bIns="0" anchor="t" anchorCtr="0">
            <a:spAutoFit/>
          </a:bodyPr>
          <a:lstStyle/>
          <a:p>
            <a:pPr marL="0" marR="0" lvl="0" indent="0" algn="ctr" rtl="0">
              <a:lnSpc>
                <a:spcPct val="135005"/>
              </a:lnSpc>
              <a:spcBef>
                <a:spcPts val="0"/>
              </a:spcBef>
              <a:spcAft>
                <a:spcPts val="0"/>
              </a:spcAft>
              <a:buNone/>
            </a:pPr>
            <a:r>
              <a:rPr lang="en" sz="1700" b="0" i="0" u="none" strike="noStrike" cap="none">
                <a:solidFill>
                  <a:srgbClr val="000000"/>
                </a:solidFill>
                <a:latin typeface="Poppins Medium"/>
                <a:ea typeface="Poppins Medium"/>
                <a:cs typeface="Poppins Medium"/>
                <a:sym typeface="Poppins Medium"/>
              </a:rPr>
              <a:t>Meet the Principal</a:t>
            </a:r>
            <a:endParaRPr sz="700"/>
          </a:p>
          <a:p>
            <a:pPr marL="0" marR="0" lvl="0" indent="0" algn="ctr" rtl="0">
              <a:lnSpc>
                <a:spcPct val="135012"/>
              </a:lnSpc>
              <a:spcBef>
                <a:spcPts val="0"/>
              </a:spcBef>
              <a:spcAft>
                <a:spcPts val="0"/>
              </a:spcAft>
              <a:buNone/>
            </a:pPr>
            <a:r>
              <a:rPr lang="en" sz="1000" b="0" i="0" u="none" strike="noStrike" cap="none">
                <a:solidFill>
                  <a:srgbClr val="000000"/>
                </a:solidFill>
                <a:latin typeface="Poppins Medium"/>
                <a:ea typeface="Poppins Medium"/>
                <a:cs typeface="Poppins Medium"/>
                <a:sym typeface="Poppins Medium"/>
              </a:rPr>
              <a:t>Dr. Darrick Rice</a:t>
            </a:r>
            <a:endParaRPr sz="700"/>
          </a:p>
        </p:txBody>
      </p:sp>
      <p:sp>
        <p:nvSpPr>
          <p:cNvPr id="135" name="Google Shape;135;p29"/>
          <p:cNvSpPr txBox="1"/>
          <p:nvPr/>
        </p:nvSpPr>
        <p:spPr>
          <a:xfrm>
            <a:off x="1664380" y="618358"/>
            <a:ext cx="1361400" cy="4773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None/>
            </a:pPr>
            <a:r>
              <a:rPr lang="en" sz="3100" b="0" i="0" u="none" strike="noStrike" cap="none">
                <a:solidFill>
                  <a:srgbClr val="000000"/>
                </a:solidFill>
                <a:latin typeface="Arial"/>
                <a:ea typeface="Arial"/>
                <a:cs typeface="Arial"/>
                <a:sym typeface="Arial"/>
              </a:rPr>
              <a:t>Hello!!!</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MVP-Mission, Vision, Purpose for NMSS</a:t>
            </a:r>
            <a:endParaRPr/>
          </a:p>
        </p:txBody>
      </p:sp>
      <p:sp>
        <p:nvSpPr>
          <p:cNvPr id="141" name="Google Shape;141;p30"/>
          <p:cNvSpPr txBox="1">
            <a:spLocks noGrp="1"/>
          </p:cNvSpPr>
          <p:nvPr>
            <p:ph type="body" idx="1"/>
          </p:nvPr>
        </p:nvSpPr>
        <p:spPr>
          <a:xfrm>
            <a:off x="311700" y="1152475"/>
            <a:ext cx="49788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100" b="1">
                <a:solidFill>
                  <a:schemeClr val="dk1"/>
                </a:solidFill>
              </a:rPr>
              <a:t>Our Mission:</a:t>
            </a:r>
            <a:br>
              <a:rPr lang="en" sz="1100" b="1">
                <a:solidFill>
                  <a:schemeClr val="dk1"/>
                </a:solidFill>
              </a:rPr>
            </a:br>
            <a:r>
              <a:rPr lang="en" sz="1100">
                <a:solidFill>
                  <a:schemeClr val="dk1"/>
                </a:solidFill>
              </a:rPr>
              <a:t> To empower every student with the knowledge, skills, and character to achieve academic excellence, pursue meaningful careers, and contribute positively to the world around them. We have to reimagine education to have a certain focus:  </a:t>
            </a:r>
            <a:r>
              <a:rPr lang="en" sz="1100" b="1">
                <a:solidFill>
                  <a:schemeClr val="dk1"/>
                </a:solidFill>
              </a:rPr>
              <a:t>A COLLEGE &amp; CAREER READY FOCUS SCHOOL</a:t>
            </a:r>
            <a:r>
              <a:rPr lang="en" sz="1100">
                <a:solidFill>
                  <a:schemeClr val="dk1"/>
                </a:solidFill>
              </a:rPr>
              <a:t>. </a:t>
            </a:r>
            <a:endParaRPr sz="1100">
              <a:solidFill>
                <a:schemeClr val="dk1"/>
              </a:solidFill>
            </a:endParaRPr>
          </a:p>
          <a:p>
            <a:pPr marL="0" lvl="0" indent="0" algn="l" rtl="0">
              <a:spcBef>
                <a:spcPts val="1200"/>
              </a:spcBef>
              <a:spcAft>
                <a:spcPts val="1200"/>
              </a:spcAft>
              <a:buClr>
                <a:schemeClr val="dk1"/>
              </a:buClr>
              <a:buSzPts val="1100"/>
              <a:buFont typeface="Arial"/>
              <a:buNone/>
            </a:pPr>
            <a:r>
              <a:rPr lang="en" sz="1100" b="1">
                <a:solidFill>
                  <a:schemeClr val="dk1"/>
                </a:solidFill>
              </a:rPr>
              <a:t>Future-ready high schools </a:t>
            </a:r>
            <a:r>
              <a:rPr lang="en" sz="1100">
                <a:solidFill>
                  <a:schemeClr val="dk1"/>
                </a:solidFill>
              </a:rPr>
              <a:t>focus on preparing students for success in college, careers, and citizenship in a rapidly changing world. This involves integrating technology, fostering 21st-century skills, and providing personalized learning experiences. Key aspects include robust technology infrastructure, aligned curriculum and instruction, and data-driven decision-making to support all learners.</a:t>
            </a:r>
            <a:endParaRPr sz="1100">
              <a:solidFill>
                <a:schemeClr val="dk1"/>
              </a:solidFill>
            </a:endParaRPr>
          </a:p>
        </p:txBody>
      </p:sp>
      <p:pic>
        <p:nvPicPr>
          <p:cNvPr id="142" name="Google Shape;142;p30"/>
          <p:cNvPicPr preferRelativeResize="0"/>
          <p:nvPr/>
        </p:nvPicPr>
        <p:blipFill>
          <a:blip r:embed="rId3">
            <a:alphaModFix/>
          </a:blip>
          <a:stretch>
            <a:fillRect/>
          </a:stretch>
        </p:blipFill>
        <p:spPr>
          <a:xfrm>
            <a:off x="7011950" y="85450"/>
            <a:ext cx="1708400" cy="1708400"/>
          </a:xfrm>
          <a:prstGeom prst="rect">
            <a:avLst/>
          </a:prstGeom>
          <a:noFill/>
          <a:ln>
            <a:noFill/>
          </a:ln>
        </p:spPr>
      </p:pic>
      <p:pic>
        <p:nvPicPr>
          <p:cNvPr id="143" name="Google Shape;143;p30"/>
          <p:cNvPicPr preferRelativeResize="0"/>
          <p:nvPr/>
        </p:nvPicPr>
        <p:blipFill>
          <a:blip r:embed="rId4">
            <a:alphaModFix/>
          </a:blip>
          <a:stretch>
            <a:fillRect/>
          </a:stretch>
        </p:blipFill>
        <p:spPr>
          <a:xfrm>
            <a:off x="5199475" y="1833475"/>
            <a:ext cx="3899300" cy="3233051"/>
          </a:xfrm>
          <a:prstGeom prst="rect">
            <a:avLst/>
          </a:prstGeom>
          <a:noFill/>
          <a:ln>
            <a:noFill/>
          </a:ln>
        </p:spPr>
      </p:pic>
      <p:pic>
        <p:nvPicPr>
          <p:cNvPr id="144" name="Google Shape;144;p30"/>
          <p:cNvPicPr preferRelativeResize="0"/>
          <p:nvPr/>
        </p:nvPicPr>
        <p:blipFill>
          <a:blip r:embed="rId5">
            <a:alphaModFix/>
          </a:blip>
          <a:stretch>
            <a:fillRect/>
          </a:stretch>
        </p:blipFill>
        <p:spPr>
          <a:xfrm>
            <a:off x="793100" y="3548443"/>
            <a:ext cx="3778899" cy="14761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143750" y="85450"/>
            <a:ext cx="19137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MVP-Vision</a:t>
            </a:r>
            <a:endParaRPr/>
          </a:p>
        </p:txBody>
      </p:sp>
      <p:sp>
        <p:nvSpPr>
          <p:cNvPr id="150" name="Google Shape;150;p31"/>
          <p:cNvSpPr txBox="1">
            <a:spLocks noGrp="1"/>
          </p:cNvSpPr>
          <p:nvPr>
            <p:ph type="body" idx="1"/>
          </p:nvPr>
        </p:nvSpPr>
        <p:spPr>
          <a:xfrm>
            <a:off x="143750" y="576850"/>
            <a:ext cx="29844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100">
                <a:solidFill>
                  <a:schemeClr val="dk1"/>
                </a:solidFill>
              </a:rPr>
              <a:t> Creating </a:t>
            </a:r>
            <a:r>
              <a:rPr lang="en" sz="1100" b="1">
                <a:solidFill>
                  <a:schemeClr val="dk1"/>
                </a:solidFill>
              </a:rPr>
              <a:t>community of schools</a:t>
            </a:r>
            <a:r>
              <a:rPr lang="en" sz="1100">
                <a:solidFill>
                  <a:schemeClr val="dk1"/>
                </a:solidFill>
              </a:rPr>
              <a:t> where every student is challenged, supported, and inspired—where learning is rigorous, pathways are diverse, and success is defined by both achievement and growth.</a:t>
            </a:r>
            <a:endParaRPr sz="1100">
              <a:solidFill>
                <a:schemeClr val="dk1"/>
              </a:solidFill>
            </a:endParaRPr>
          </a:p>
          <a:p>
            <a:pPr marL="0" lvl="0" indent="0" algn="l" rtl="0">
              <a:spcBef>
                <a:spcPts val="1200"/>
              </a:spcBef>
              <a:spcAft>
                <a:spcPts val="0"/>
              </a:spcAft>
              <a:buNone/>
            </a:pPr>
            <a:r>
              <a:rPr lang="en" sz="1100"/>
              <a:t>We will need to move using Future Ready Curriculum  that focuses on personalised learning in which students are active agents in their learning. Students are supported to follow their passions, initiate learning projects, design learning processes, and engage in solutions to authentic problems.</a:t>
            </a:r>
            <a:endParaRPr sz="1100"/>
          </a:p>
          <a:p>
            <a:pPr marL="0" lvl="0" indent="0" algn="l" rtl="0">
              <a:spcBef>
                <a:spcPts val="1200"/>
              </a:spcBef>
              <a:spcAft>
                <a:spcPts val="1200"/>
              </a:spcAft>
              <a:buNone/>
            </a:pPr>
            <a:endParaRPr sz="1100"/>
          </a:p>
        </p:txBody>
      </p:sp>
      <p:pic>
        <p:nvPicPr>
          <p:cNvPr id="151" name="Google Shape;151;p31"/>
          <p:cNvPicPr preferRelativeResize="0"/>
          <p:nvPr/>
        </p:nvPicPr>
        <p:blipFill>
          <a:blip r:embed="rId3">
            <a:alphaModFix/>
          </a:blip>
          <a:stretch>
            <a:fillRect/>
          </a:stretch>
        </p:blipFill>
        <p:spPr>
          <a:xfrm>
            <a:off x="8306873" y="81156"/>
            <a:ext cx="728377" cy="807485"/>
          </a:xfrm>
          <a:prstGeom prst="rect">
            <a:avLst/>
          </a:prstGeom>
          <a:noFill/>
          <a:ln>
            <a:noFill/>
          </a:ln>
        </p:spPr>
      </p:pic>
      <p:pic>
        <p:nvPicPr>
          <p:cNvPr id="152" name="Google Shape;152;p31"/>
          <p:cNvPicPr preferRelativeResize="0"/>
          <p:nvPr/>
        </p:nvPicPr>
        <p:blipFill>
          <a:blip r:embed="rId4">
            <a:alphaModFix/>
          </a:blip>
          <a:stretch>
            <a:fillRect/>
          </a:stretch>
        </p:blipFill>
        <p:spPr>
          <a:xfrm>
            <a:off x="3570488" y="212480"/>
            <a:ext cx="4531026" cy="45089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2"/>
          <p:cNvSpPr txBox="1">
            <a:spLocks noGrp="1"/>
          </p:cNvSpPr>
          <p:nvPr>
            <p:ph type="title"/>
          </p:nvPr>
        </p:nvSpPr>
        <p:spPr>
          <a:xfrm>
            <a:off x="311700" y="109100"/>
            <a:ext cx="3589200" cy="436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61111"/>
              <a:buNone/>
            </a:pPr>
            <a:r>
              <a:rPr lang="en" sz="1620"/>
              <a:t>NMSS Portraits</a:t>
            </a:r>
            <a:r>
              <a:rPr lang="en" sz="1600"/>
              <a:t>: </a:t>
            </a:r>
            <a:r>
              <a:rPr lang="en" sz="1600" b="1"/>
              <a:t>Education Reimagined</a:t>
            </a:r>
            <a:endParaRPr sz="1600" b="1"/>
          </a:p>
          <a:p>
            <a:pPr marL="0" lvl="0" indent="0" algn="l" rtl="0">
              <a:spcBef>
                <a:spcPts val="0"/>
              </a:spcBef>
              <a:spcAft>
                <a:spcPts val="0"/>
              </a:spcAft>
              <a:buSzPct val="61111"/>
              <a:buNone/>
            </a:pPr>
            <a:endParaRPr sz="1620"/>
          </a:p>
        </p:txBody>
      </p:sp>
      <p:sp>
        <p:nvSpPr>
          <p:cNvPr id="158" name="Google Shape;158;p32"/>
          <p:cNvSpPr txBox="1"/>
          <p:nvPr/>
        </p:nvSpPr>
        <p:spPr>
          <a:xfrm>
            <a:off x="3760025" y="3195525"/>
            <a:ext cx="53241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The System Portrait</a:t>
            </a:r>
            <a:endParaRPr b="1"/>
          </a:p>
          <a:p>
            <a:pPr marL="0" lvl="0" indent="0" algn="l" rtl="0">
              <a:spcBef>
                <a:spcPts val="0"/>
              </a:spcBef>
              <a:spcAft>
                <a:spcPts val="0"/>
              </a:spcAft>
              <a:buNone/>
            </a:pPr>
            <a:r>
              <a:rPr lang="en"/>
              <a:t>The System Portrait describes the changes needed in the school in order to create the conditions that will enable adults to attain the Adult Portrait, and support students in realizing the Graduate Portrait. This will help us to ensure that every student is future-ready, prepared to thrive in life and career when they graduate from NMSS</a:t>
            </a:r>
            <a:endParaRPr/>
          </a:p>
        </p:txBody>
      </p:sp>
      <p:pic>
        <p:nvPicPr>
          <p:cNvPr id="159" name="Google Shape;159;p32"/>
          <p:cNvPicPr preferRelativeResize="0"/>
          <p:nvPr/>
        </p:nvPicPr>
        <p:blipFill>
          <a:blip r:embed="rId3">
            <a:alphaModFix/>
          </a:blip>
          <a:stretch>
            <a:fillRect/>
          </a:stretch>
        </p:blipFill>
        <p:spPr>
          <a:xfrm>
            <a:off x="4962450" y="36575"/>
            <a:ext cx="3502750" cy="3502750"/>
          </a:xfrm>
          <a:prstGeom prst="rect">
            <a:avLst/>
          </a:prstGeom>
          <a:noFill/>
          <a:ln>
            <a:noFill/>
          </a:ln>
        </p:spPr>
      </p:pic>
      <p:sp>
        <p:nvSpPr>
          <p:cNvPr id="160" name="Google Shape;160;p32"/>
          <p:cNvSpPr txBox="1"/>
          <p:nvPr/>
        </p:nvSpPr>
        <p:spPr>
          <a:xfrm>
            <a:off x="159725" y="452325"/>
            <a:ext cx="4661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The Adult Portrait</a:t>
            </a:r>
            <a:endParaRPr b="1">
              <a:solidFill>
                <a:schemeClr val="dk1"/>
              </a:solidFill>
            </a:endParaRPr>
          </a:p>
          <a:p>
            <a:pPr marL="0" lvl="0" indent="0" algn="l" rtl="0">
              <a:spcBef>
                <a:spcPts val="0"/>
              </a:spcBef>
              <a:spcAft>
                <a:spcPts val="0"/>
              </a:spcAft>
              <a:buNone/>
            </a:pPr>
            <a:r>
              <a:rPr lang="en">
                <a:solidFill>
                  <a:schemeClr val="dk1"/>
                </a:solidFill>
              </a:rPr>
              <a:t>Widespread successful achievement of the Graduate Portrait is only possible if a supportive and intentional community of adults work together</a:t>
            </a:r>
            <a:endParaRPr/>
          </a:p>
        </p:txBody>
      </p:sp>
      <p:pic>
        <p:nvPicPr>
          <p:cNvPr id="161" name="Google Shape;161;p32"/>
          <p:cNvPicPr preferRelativeResize="0"/>
          <p:nvPr/>
        </p:nvPicPr>
        <p:blipFill>
          <a:blip r:embed="rId4">
            <a:alphaModFix/>
          </a:blip>
          <a:stretch>
            <a:fillRect/>
          </a:stretch>
        </p:blipFill>
        <p:spPr>
          <a:xfrm>
            <a:off x="159725" y="1462950"/>
            <a:ext cx="3607625" cy="3607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3"/>
          <p:cNvSpPr txBox="1">
            <a:spLocks noGrp="1"/>
          </p:cNvSpPr>
          <p:nvPr>
            <p:ph type="title"/>
          </p:nvPr>
        </p:nvSpPr>
        <p:spPr>
          <a:xfrm>
            <a:off x="171975" y="285225"/>
            <a:ext cx="34182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720"/>
              <a:t>Portrait of a Graduate </a:t>
            </a:r>
            <a:endParaRPr sz="1720"/>
          </a:p>
        </p:txBody>
      </p:sp>
      <p:pic>
        <p:nvPicPr>
          <p:cNvPr id="167" name="Google Shape;167;p33"/>
          <p:cNvPicPr preferRelativeResize="0"/>
          <p:nvPr/>
        </p:nvPicPr>
        <p:blipFill>
          <a:blip r:embed="rId3">
            <a:alphaModFix/>
          </a:blip>
          <a:stretch>
            <a:fillRect/>
          </a:stretch>
        </p:blipFill>
        <p:spPr>
          <a:xfrm>
            <a:off x="3923900" y="84325"/>
            <a:ext cx="5030220" cy="4838700"/>
          </a:xfrm>
          <a:prstGeom prst="rect">
            <a:avLst/>
          </a:prstGeom>
          <a:noFill/>
          <a:ln>
            <a:noFill/>
          </a:ln>
        </p:spPr>
      </p:pic>
      <p:pic>
        <p:nvPicPr>
          <p:cNvPr id="168" name="Google Shape;168;p33"/>
          <p:cNvPicPr preferRelativeResize="0"/>
          <p:nvPr/>
        </p:nvPicPr>
        <p:blipFill>
          <a:blip r:embed="rId4">
            <a:alphaModFix/>
          </a:blip>
          <a:stretch>
            <a:fillRect/>
          </a:stretch>
        </p:blipFill>
        <p:spPr>
          <a:xfrm>
            <a:off x="304800" y="368488"/>
            <a:ext cx="3619100" cy="3597385"/>
          </a:xfrm>
          <a:prstGeom prst="rect">
            <a:avLst/>
          </a:prstGeom>
          <a:noFill/>
          <a:ln>
            <a:noFill/>
          </a:ln>
        </p:spPr>
      </p:pic>
      <p:pic>
        <p:nvPicPr>
          <p:cNvPr id="169" name="Google Shape;169;p33"/>
          <p:cNvPicPr preferRelativeResize="0"/>
          <p:nvPr/>
        </p:nvPicPr>
        <p:blipFill>
          <a:blip r:embed="rId5">
            <a:alphaModFix/>
          </a:blip>
          <a:stretch>
            <a:fillRect/>
          </a:stretch>
        </p:blipFill>
        <p:spPr>
          <a:xfrm>
            <a:off x="45150" y="857926"/>
            <a:ext cx="1667875" cy="3107950"/>
          </a:xfrm>
          <a:prstGeom prst="rect">
            <a:avLst/>
          </a:prstGeom>
          <a:noFill/>
          <a:ln>
            <a:noFill/>
          </a:ln>
        </p:spPr>
      </p:pic>
      <p:sp>
        <p:nvSpPr>
          <p:cNvPr id="170" name="Google Shape;170;p33"/>
          <p:cNvSpPr txBox="1"/>
          <p:nvPr/>
        </p:nvSpPr>
        <p:spPr>
          <a:xfrm>
            <a:off x="0" y="3965875"/>
            <a:ext cx="3878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The Graduate Portrait</a:t>
            </a:r>
            <a:endParaRPr sz="1200" b="1"/>
          </a:p>
          <a:p>
            <a:pPr marL="0" lvl="0" indent="0" algn="l" rtl="0">
              <a:spcBef>
                <a:spcPts val="0"/>
              </a:spcBef>
              <a:spcAft>
                <a:spcPts val="0"/>
              </a:spcAft>
              <a:buNone/>
            </a:pPr>
            <a:r>
              <a:rPr lang="en" sz="1200"/>
              <a:t>The Graduate Portrait envisions the outcomes for students—the community’s aspirations for what graduates will know, be and be able to do to thrive in their lives and careers.</a:t>
            </a:r>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4"/>
          <p:cNvSpPr txBox="1">
            <a:spLocks noGrp="1"/>
          </p:cNvSpPr>
          <p:nvPr>
            <p:ph type="title"/>
          </p:nvPr>
        </p:nvSpPr>
        <p:spPr>
          <a:xfrm>
            <a:off x="89275" y="74325"/>
            <a:ext cx="4377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020"/>
              <a:t>CTE Pathways &amp; CTE Focuses </a:t>
            </a:r>
            <a:endParaRPr sz="2020"/>
          </a:p>
        </p:txBody>
      </p:sp>
      <p:pic>
        <p:nvPicPr>
          <p:cNvPr id="176" name="Google Shape;176;p34"/>
          <p:cNvPicPr preferRelativeResize="0"/>
          <p:nvPr/>
        </p:nvPicPr>
        <p:blipFill>
          <a:blip r:embed="rId3">
            <a:alphaModFix/>
          </a:blip>
          <a:stretch>
            <a:fillRect/>
          </a:stretch>
        </p:blipFill>
        <p:spPr>
          <a:xfrm>
            <a:off x="245050" y="680726"/>
            <a:ext cx="3332224" cy="3278723"/>
          </a:xfrm>
          <a:prstGeom prst="rect">
            <a:avLst/>
          </a:prstGeom>
          <a:noFill/>
          <a:ln>
            <a:noFill/>
          </a:ln>
        </p:spPr>
      </p:pic>
      <p:pic>
        <p:nvPicPr>
          <p:cNvPr id="177" name="Google Shape;177;p34"/>
          <p:cNvPicPr preferRelativeResize="0"/>
          <p:nvPr/>
        </p:nvPicPr>
        <p:blipFill>
          <a:blip r:embed="rId4">
            <a:alphaModFix/>
          </a:blip>
          <a:stretch>
            <a:fillRect/>
          </a:stretch>
        </p:blipFill>
        <p:spPr>
          <a:xfrm>
            <a:off x="6911450" y="115400"/>
            <a:ext cx="1923475" cy="1923475"/>
          </a:xfrm>
          <a:prstGeom prst="rect">
            <a:avLst/>
          </a:prstGeom>
          <a:noFill/>
          <a:ln>
            <a:noFill/>
          </a:ln>
        </p:spPr>
      </p:pic>
      <p:pic>
        <p:nvPicPr>
          <p:cNvPr id="178" name="Google Shape;178;p34"/>
          <p:cNvPicPr preferRelativeResize="0"/>
          <p:nvPr/>
        </p:nvPicPr>
        <p:blipFill>
          <a:blip r:embed="rId5">
            <a:alphaModFix/>
          </a:blip>
          <a:stretch>
            <a:fillRect/>
          </a:stretch>
        </p:blipFill>
        <p:spPr>
          <a:xfrm>
            <a:off x="4290550" y="74325"/>
            <a:ext cx="2029925" cy="2029925"/>
          </a:xfrm>
          <a:prstGeom prst="rect">
            <a:avLst/>
          </a:prstGeom>
          <a:noFill/>
          <a:ln>
            <a:noFill/>
          </a:ln>
        </p:spPr>
      </p:pic>
      <p:pic>
        <p:nvPicPr>
          <p:cNvPr id="179" name="Google Shape;179;p34"/>
          <p:cNvPicPr preferRelativeResize="0"/>
          <p:nvPr/>
        </p:nvPicPr>
        <p:blipFill>
          <a:blip r:embed="rId6">
            <a:alphaModFix/>
          </a:blip>
          <a:stretch>
            <a:fillRect/>
          </a:stretch>
        </p:blipFill>
        <p:spPr>
          <a:xfrm>
            <a:off x="4290550" y="2381776"/>
            <a:ext cx="4429450" cy="2480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5"/>
          <p:cNvSpPr txBox="1">
            <a:spLocks noGrp="1"/>
          </p:cNvSpPr>
          <p:nvPr>
            <p:ph type="title"/>
          </p:nvPr>
        </p:nvSpPr>
        <p:spPr>
          <a:xfrm>
            <a:off x="95700" y="1600525"/>
            <a:ext cx="2839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Other CTE Pathways </a:t>
            </a:r>
            <a:endParaRPr/>
          </a:p>
        </p:txBody>
      </p:sp>
      <p:pic>
        <p:nvPicPr>
          <p:cNvPr id="185" name="Google Shape;185;p35"/>
          <p:cNvPicPr preferRelativeResize="0"/>
          <p:nvPr/>
        </p:nvPicPr>
        <p:blipFill>
          <a:blip r:embed="rId3">
            <a:alphaModFix/>
          </a:blip>
          <a:stretch>
            <a:fillRect/>
          </a:stretch>
        </p:blipFill>
        <p:spPr>
          <a:xfrm>
            <a:off x="1973550" y="61350"/>
            <a:ext cx="7065925" cy="50821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6"/>
          <p:cNvSpPr txBox="1">
            <a:spLocks noGrp="1"/>
          </p:cNvSpPr>
          <p:nvPr>
            <p:ph type="title"/>
          </p:nvPr>
        </p:nvSpPr>
        <p:spPr>
          <a:xfrm>
            <a:off x="87000" y="135525"/>
            <a:ext cx="6650400" cy="513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Dual Enrollment Classes coming soon </a:t>
            </a:r>
            <a:endParaRPr/>
          </a:p>
        </p:txBody>
      </p:sp>
      <p:pic>
        <p:nvPicPr>
          <p:cNvPr id="191" name="Google Shape;191;p36"/>
          <p:cNvPicPr preferRelativeResize="0"/>
          <p:nvPr/>
        </p:nvPicPr>
        <p:blipFill>
          <a:blip r:embed="rId3">
            <a:alphaModFix/>
          </a:blip>
          <a:stretch>
            <a:fillRect/>
          </a:stretch>
        </p:blipFill>
        <p:spPr>
          <a:xfrm>
            <a:off x="433400" y="853025"/>
            <a:ext cx="2327724" cy="1132126"/>
          </a:xfrm>
          <a:prstGeom prst="rect">
            <a:avLst/>
          </a:prstGeom>
          <a:noFill/>
          <a:ln>
            <a:noFill/>
          </a:ln>
        </p:spPr>
      </p:pic>
      <p:pic>
        <p:nvPicPr>
          <p:cNvPr id="192" name="Google Shape;192;p36"/>
          <p:cNvPicPr preferRelativeResize="0"/>
          <p:nvPr/>
        </p:nvPicPr>
        <p:blipFill>
          <a:blip r:embed="rId4">
            <a:alphaModFix/>
          </a:blip>
          <a:stretch>
            <a:fillRect/>
          </a:stretch>
        </p:blipFill>
        <p:spPr>
          <a:xfrm>
            <a:off x="6926625" y="476175"/>
            <a:ext cx="2066925" cy="2209800"/>
          </a:xfrm>
          <a:prstGeom prst="rect">
            <a:avLst/>
          </a:prstGeom>
          <a:noFill/>
          <a:ln>
            <a:noFill/>
          </a:ln>
        </p:spPr>
      </p:pic>
      <p:pic>
        <p:nvPicPr>
          <p:cNvPr id="193" name="Google Shape;193;p36"/>
          <p:cNvPicPr preferRelativeResize="0"/>
          <p:nvPr/>
        </p:nvPicPr>
        <p:blipFill>
          <a:blip r:embed="rId5">
            <a:alphaModFix/>
          </a:blip>
          <a:stretch>
            <a:fillRect/>
          </a:stretch>
        </p:blipFill>
        <p:spPr>
          <a:xfrm>
            <a:off x="5997125" y="3051373"/>
            <a:ext cx="2705130" cy="1352550"/>
          </a:xfrm>
          <a:prstGeom prst="rect">
            <a:avLst/>
          </a:prstGeom>
          <a:noFill/>
          <a:ln>
            <a:noFill/>
          </a:ln>
        </p:spPr>
      </p:pic>
      <p:pic>
        <p:nvPicPr>
          <p:cNvPr id="194" name="Google Shape;194;p36"/>
          <p:cNvPicPr preferRelativeResize="0"/>
          <p:nvPr/>
        </p:nvPicPr>
        <p:blipFill>
          <a:blip r:embed="rId6">
            <a:alphaModFix/>
          </a:blip>
          <a:stretch>
            <a:fillRect/>
          </a:stretch>
        </p:blipFill>
        <p:spPr>
          <a:xfrm>
            <a:off x="3417600" y="690837"/>
            <a:ext cx="2438400" cy="1352550"/>
          </a:xfrm>
          <a:prstGeom prst="rect">
            <a:avLst/>
          </a:prstGeom>
          <a:noFill/>
          <a:ln>
            <a:noFill/>
          </a:ln>
        </p:spPr>
      </p:pic>
      <p:pic>
        <p:nvPicPr>
          <p:cNvPr id="195" name="Google Shape;195;p36"/>
          <p:cNvPicPr preferRelativeResize="0"/>
          <p:nvPr/>
        </p:nvPicPr>
        <p:blipFill>
          <a:blip r:embed="rId7">
            <a:alphaModFix/>
          </a:blip>
          <a:stretch>
            <a:fillRect/>
          </a:stretch>
        </p:blipFill>
        <p:spPr>
          <a:xfrm>
            <a:off x="372300" y="2152275"/>
            <a:ext cx="1906850" cy="1271226"/>
          </a:xfrm>
          <a:prstGeom prst="rect">
            <a:avLst/>
          </a:prstGeom>
          <a:noFill/>
          <a:ln>
            <a:noFill/>
          </a:ln>
        </p:spPr>
      </p:pic>
      <p:pic>
        <p:nvPicPr>
          <p:cNvPr id="196" name="Google Shape;196;p36"/>
          <p:cNvPicPr preferRelativeResize="0"/>
          <p:nvPr/>
        </p:nvPicPr>
        <p:blipFill>
          <a:blip r:embed="rId8">
            <a:alphaModFix/>
          </a:blip>
          <a:stretch>
            <a:fillRect/>
          </a:stretch>
        </p:blipFill>
        <p:spPr>
          <a:xfrm>
            <a:off x="521223" y="3645849"/>
            <a:ext cx="1906850" cy="1191774"/>
          </a:xfrm>
          <a:prstGeom prst="rect">
            <a:avLst/>
          </a:prstGeom>
          <a:noFill/>
          <a:ln>
            <a:noFill/>
          </a:ln>
        </p:spPr>
      </p:pic>
      <p:pic>
        <p:nvPicPr>
          <p:cNvPr id="197" name="Google Shape;197;p36"/>
          <p:cNvPicPr preferRelativeResize="0"/>
          <p:nvPr/>
        </p:nvPicPr>
        <p:blipFill>
          <a:blip r:embed="rId9">
            <a:alphaModFix/>
          </a:blip>
          <a:stretch>
            <a:fillRect/>
          </a:stretch>
        </p:blipFill>
        <p:spPr>
          <a:xfrm>
            <a:off x="3488749" y="2085400"/>
            <a:ext cx="1906850" cy="1154667"/>
          </a:xfrm>
          <a:prstGeom prst="rect">
            <a:avLst/>
          </a:prstGeom>
          <a:noFill/>
          <a:ln>
            <a:noFill/>
          </a:ln>
        </p:spPr>
      </p:pic>
      <p:pic>
        <p:nvPicPr>
          <p:cNvPr id="198" name="Google Shape;198;p36"/>
          <p:cNvPicPr preferRelativeResize="0"/>
          <p:nvPr/>
        </p:nvPicPr>
        <p:blipFill>
          <a:blip r:embed="rId10">
            <a:alphaModFix/>
          </a:blip>
          <a:stretch>
            <a:fillRect/>
          </a:stretch>
        </p:blipFill>
        <p:spPr>
          <a:xfrm>
            <a:off x="3715537" y="3461350"/>
            <a:ext cx="1560787" cy="1560787"/>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531</Words>
  <Application>Microsoft Office PowerPoint</Application>
  <PresentationFormat>On-screen Show (16:9)</PresentationFormat>
  <Paragraphs>27</Paragraphs>
  <Slides>9</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Century Gothic</vt:lpstr>
      <vt:lpstr>Arial</vt:lpstr>
      <vt:lpstr>Calibri</vt:lpstr>
      <vt:lpstr>Poppins</vt:lpstr>
      <vt:lpstr>Poppins Medium</vt:lpstr>
      <vt:lpstr>Instrument Sans SemiBold</vt:lpstr>
      <vt:lpstr>Simple Light</vt:lpstr>
      <vt:lpstr>Simple Light</vt:lpstr>
      <vt:lpstr>PowerPoint Presentation</vt:lpstr>
      <vt:lpstr>PowerPoint Presentation</vt:lpstr>
      <vt:lpstr>MVP-Mission, Vision, Purpose for NMSS</vt:lpstr>
      <vt:lpstr>MVP-Vision</vt:lpstr>
      <vt:lpstr>NMSS Portraits: Education Reimagined </vt:lpstr>
      <vt:lpstr>Portrait of a Graduate </vt:lpstr>
      <vt:lpstr>CTE Pathways &amp; CTE Focuses </vt:lpstr>
      <vt:lpstr>Other CTE Pathways </vt:lpstr>
      <vt:lpstr>Dual Enrollment Classes coming soon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Nicky Sims</dc:creator>
  <cp:lastModifiedBy>Nicky Sims</cp:lastModifiedBy>
  <cp:revision>1</cp:revision>
  <dcterms:modified xsi:type="dcterms:W3CDTF">2025-09-06T19:39:46Z</dcterms:modified>
</cp:coreProperties>
</file>